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7" r:id="rId3"/>
    <p:sldId id="281" r:id="rId4"/>
    <p:sldId id="283" r:id="rId5"/>
    <p:sldId id="285" r:id="rId6"/>
    <p:sldId id="287" r:id="rId7"/>
    <p:sldId id="312" r:id="rId8"/>
    <p:sldId id="313" r:id="rId9"/>
    <p:sldId id="309" r:id="rId10"/>
    <p:sldId id="310" r:id="rId11"/>
    <p:sldId id="311" r:id="rId12"/>
    <p:sldId id="314" r:id="rId13"/>
    <p:sldId id="315" r:id="rId14"/>
    <p:sldId id="316" r:id="rId15"/>
    <p:sldId id="318" r:id="rId16"/>
    <p:sldId id="317" r:id="rId17"/>
    <p:sldId id="319" r:id="rId18"/>
    <p:sldId id="320" r:id="rId19"/>
    <p:sldId id="321" r:id="rId2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70" autoAdjust="0"/>
  </p:normalViewPr>
  <p:slideViewPr>
    <p:cSldViewPr>
      <p:cViewPr varScale="1">
        <p:scale>
          <a:sx n="93" d="100"/>
          <a:sy n="93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DFDA6-503A-4AAE-AA5E-6308E4EC0023}" type="datetimeFigureOut">
              <a:rPr lang="en-US" smtClean="0"/>
              <a:t>6/17/2015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57288-BB0A-41F9-8FEE-D820E9D79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11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5F6A563-10D6-4ED7-83FA-949C0918A73E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05F8BCE-559B-434B-9F17-0C5F577E42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8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8BCE-559B-434B-9F17-0C5F577E428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Moab, UT population of  5,130 (2013).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8BCE-559B-434B-9F17-0C5F577E428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Moab, UT population of  5,130 (2013).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8BCE-559B-434B-9F17-0C5F577E428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Montgomery, OH population of 10,366 (2013).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8BCE-559B-434B-9F17-0C5F577E428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Sammamish,</a:t>
            </a:r>
            <a:r>
              <a:rPr lang="en-US" baseline="0" dirty="0" smtClean="0"/>
              <a:t> WA population of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50,169 (2013).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8BCE-559B-434B-9F17-0C5F577E428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a population of 7,290 Othello, WA staff felt this was a good example to show for</a:t>
            </a:r>
            <a:r>
              <a:rPr lang="en-US" baseline="0" dirty="0" smtClean="0"/>
              <a:t> a comparable size community </a:t>
            </a:r>
            <a:r>
              <a:rPr lang="en-US" dirty="0" smtClean="0"/>
              <a:t>outdoor</a:t>
            </a:r>
            <a:r>
              <a:rPr lang="en-US" baseline="0" dirty="0" smtClean="0"/>
              <a:t> community pool. </a:t>
            </a:r>
            <a:r>
              <a:rPr lang="en-US" dirty="0" smtClean="0"/>
              <a:t>  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8BCE-559B-434B-9F17-0C5F577E42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32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Spokane,WA</a:t>
            </a:r>
            <a:r>
              <a:rPr lang="en-US" dirty="0" smtClean="0"/>
              <a:t>  population of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210,721 (2013).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8BCE-559B-434B-9F17-0C5F577E42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50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Spokane, WA  population of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210,721 (2013).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8BCE-559B-434B-9F17-0C5F577E42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23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Spokane,</a:t>
            </a:r>
            <a:r>
              <a:rPr lang="en-US" baseline="0" dirty="0" smtClean="0"/>
              <a:t> WA </a:t>
            </a:r>
            <a:r>
              <a:rPr lang="en-US" dirty="0" smtClean="0"/>
              <a:t>population of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210,721 (2013).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8BCE-559B-434B-9F17-0C5F577E42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74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Spokane,</a:t>
            </a:r>
            <a:r>
              <a:rPr lang="en-US" baseline="0" dirty="0" smtClean="0"/>
              <a:t> WA </a:t>
            </a:r>
            <a:r>
              <a:rPr lang="en-US" dirty="0" smtClean="0"/>
              <a:t>population of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210,721 (2013).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8BCE-559B-434B-9F17-0C5F577E428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93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Spokane, WA population of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210,721 (2013).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8BCE-559B-434B-9F17-0C5F577E428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Ephrata, WA population of 7,959 (2013).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8BCE-559B-434B-9F17-0C5F577E428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Moab, UT population of  5,130 (2013).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F8BCE-559B-434B-9F17-0C5F577E428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4430-5564-4971-B1BB-FE3D7E88444E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893-4887-4160-8D72-3F5C5A9E63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4430-5564-4971-B1BB-FE3D7E88444E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893-4887-4160-8D72-3F5C5A9E63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4430-5564-4971-B1BB-FE3D7E88444E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893-4887-4160-8D72-3F5C5A9E63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4430-5564-4971-B1BB-FE3D7E88444E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893-4887-4160-8D72-3F5C5A9E63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4430-5564-4971-B1BB-FE3D7E88444E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893-4887-4160-8D72-3F5C5A9E63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4430-5564-4971-B1BB-FE3D7E88444E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893-4887-4160-8D72-3F5C5A9E63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4430-5564-4971-B1BB-FE3D7E88444E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893-4887-4160-8D72-3F5C5A9E63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4430-5564-4971-B1BB-FE3D7E88444E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893-4887-4160-8D72-3F5C5A9E63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4430-5564-4971-B1BB-FE3D7E88444E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893-4887-4160-8D72-3F5C5A9E63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4430-5564-4971-B1BB-FE3D7E88444E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893-4887-4160-8D72-3F5C5A9E63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94430-5564-4971-B1BB-FE3D7E88444E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6DD893-4887-4160-8D72-3F5C5A9E63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D94430-5564-4971-B1BB-FE3D7E88444E}" type="datetimeFigureOut">
              <a:rPr lang="en-US" smtClean="0"/>
              <a:pPr/>
              <a:t>6/17/2015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6DD893-4887-4160-8D72-3F5C5A9E63E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cid:image002.jpg@01D0A822.4904570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source=images&amp;cd=&amp;cad=rja&amp;uact=8&amp;ved=0CAcQjRxqFQoTCPH6p-iUksYCFYpaiAod07wDWg&amp;url=http://cityoffife.org/contact-us&amp;ei=GQN_VbGKF4q1oQTT-Y7QBQ&amp;bvm=bv.95515949,d.cGU&amp;psig=AFQjCNHSW8ac_TMHwrJR28jG3FeHpWyXlQ&amp;ust=1434473587877501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esrc=s&amp;source=images&amp;cd=&amp;cad=rja&amp;uact=8&amp;ved=0CAcQjRxqFQoTCJSV-bqUksYCFVAqiAodaoIDlw&amp;url=http://www.faithlutheranlacey.org/faithcommunitycenterpage.htm&amp;ei=ugJ_VZTQDtDUoATqhI64CQ&amp;bvm=bv.95515949,d.cGU&amp;psig=AFQjCNGXmDn-shsGV_sD_TgQH97fEMdZeA&amp;ust=1434473524827983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cid:image009.jpg@01D0A822.4904570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cid:image003.jpg@01D0A8E4.DBD9D38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cid:image005.jpg@01D0A8E4.DBD9D38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cid:image009.jpg@01D0A8E4.DBD9D38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cid:image011.jpg@01D0A8E4.DBD9D38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cid:image015.jpg@01D0A8E4.DBD9D38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cid:image008.jpg@01D0A822.4904570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24.jpg@01D0A822.49045700" TargetMode="External"/><Relationship Id="rId5" Type="http://schemas.openxmlformats.org/officeDocument/2006/relationships/image" Target="../media/image10.jpeg"/><Relationship Id="rId4" Type="http://schemas.openxmlformats.org/officeDocument/2006/relationships/image" Target="cid:image021.jpg@01D0A822.490457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Facility Comparables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Facility Committee </a:t>
            </a:r>
          </a:p>
          <a:p>
            <a:pPr algn="ctr"/>
            <a:r>
              <a:rPr lang="en-US" dirty="0" smtClean="0"/>
              <a:t>June 17,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City of Moab, Utah Recreation and Aquatics Center (indoor/outdoor)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000" b="1" dirty="0" smtClean="0"/>
              <a:t>Features:</a:t>
            </a:r>
            <a:endParaRPr lang="en-US" sz="5000" dirty="0" smtClean="0"/>
          </a:p>
          <a:p>
            <a:pPr lvl="0"/>
            <a:r>
              <a:rPr lang="en-US" sz="5000" dirty="0" smtClean="0"/>
              <a:t>Indoor 6-lane competition pool, shallow-water area and 18' slide, Outdoor 3-lane lap pool with adjoining (lazy river) and bubble pool, Expansive outdoor leisure pool with zero-entry depth, play structure with slides, and fountains</a:t>
            </a:r>
          </a:p>
          <a:p>
            <a:pPr lvl="0"/>
            <a:r>
              <a:rPr lang="en-US" sz="5000" dirty="0" smtClean="0"/>
              <a:t>Multi-purpose room available for rental for pool parties, events, and social gatherings, 2400-square-foot fitness center with free weights and cardio machines, Child care center  </a:t>
            </a:r>
            <a:r>
              <a:rPr lang="en-US" sz="4600" dirty="0" smtClean="0"/>
              <a:t>   </a:t>
            </a:r>
            <a:r>
              <a:rPr lang="en-US" dirty="0" smtClean="0"/>
              <a:t>                                           </a:t>
            </a:r>
          </a:p>
          <a:p>
            <a:pPr lvl="0">
              <a:buNone/>
            </a:pPr>
            <a:r>
              <a:rPr lang="en-US" dirty="0" smtClean="0"/>
              <a:t>   </a:t>
            </a:r>
          </a:p>
          <a:p>
            <a:pPr lvl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City of Moab, Utah Recreation and Aquatics Center (indoor/outdoor)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b="1" dirty="0" smtClean="0"/>
          </a:p>
          <a:p>
            <a:r>
              <a:rPr lang="en-US" sz="2800" b="1" dirty="0" smtClean="0"/>
              <a:t>Cost: </a:t>
            </a:r>
            <a:r>
              <a:rPr lang="en-US" sz="2800" dirty="0" smtClean="0"/>
              <a:t>Approx. 6.4 Million to 7.1 million (2009) Capital Cost</a:t>
            </a:r>
          </a:p>
          <a:p>
            <a:r>
              <a:rPr lang="en-US" sz="2800" b="1" dirty="0" smtClean="0"/>
              <a:t>Aquatic Space: </a:t>
            </a:r>
            <a:r>
              <a:rPr lang="en-US" sz="2800" dirty="0" smtClean="0"/>
              <a:t>Approximately 24,000 sq. ft. indoor facility with approximately 14,000 sq. ft. of indoor aquatic space (water &amp; deck area) plus approximately 18,000 sq. ft. of outdoor aquatic space (water &amp; deck area)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Montgomery, OH City Pool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Amenities: </a:t>
            </a:r>
            <a:r>
              <a:rPr lang="en-US" dirty="0" smtClean="0"/>
              <a:t>zero depth entry, bathhouse, showers, lap swimming, slide, and wading pool</a:t>
            </a:r>
          </a:p>
          <a:p>
            <a:r>
              <a:rPr lang="en-US" b="1" dirty="0" smtClean="0"/>
              <a:t>Cost: </a:t>
            </a:r>
            <a:r>
              <a:rPr lang="en-US" dirty="0" smtClean="0"/>
              <a:t>225,000 O&amp;M </a:t>
            </a:r>
          </a:p>
          <a:p>
            <a:r>
              <a:rPr lang="en-US" b="1" dirty="0" smtClean="0"/>
              <a:t>Aquatic Space: </a:t>
            </a:r>
            <a:r>
              <a:rPr lang="en-US" dirty="0" smtClean="0"/>
              <a:t>27,000 square feet (water &amp; deck area)</a:t>
            </a:r>
          </a:p>
          <a:p>
            <a:endParaRPr lang="en-US" dirty="0"/>
          </a:p>
        </p:txBody>
      </p:sp>
      <p:pic>
        <p:nvPicPr>
          <p:cNvPr id="5" name="Content Placeholder 4" descr="cid:image002.jpg@01D0A822.49045700"/>
          <p:cNvPicPr>
            <a:picLocks noGrp="1"/>
          </p:cNvPicPr>
          <p:nvPr>
            <p:ph sz="half" idx="1"/>
          </p:nvPr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8600" y="1981200"/>
            <a:ext cx="441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Sammamish Community Center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Amenities: </a:t>
            </a:r>
            <a:r>
              <a:rPr lang="en-US" dirty="0" smtClean="0"/>
              <a:t>lap pool, lazy river, slide, whirl pool, locker rooms, cabanas, Splash Park, Jacuzzi</a:t>
            </a:r>
          </a:p>
          <a:p>
            <a:r>
              <a:rPr lang="en-US" b="1" dirty="0" smtClean="0"/>
              <a:t>Cost:</a:t>
            </a:r>
            <a:r>
              <a:rPr lang="en-US" dirty="0" smtClean="0"/>
              <a:t> $33,885,000 </a:t>
            </a:r>
          </a:p>
          <a:p>
            <a:r>
              <a:rPr lang="en-US" b="1" dirty="0" smtClean="0"/>
              <a:t>Aquatic Space: </a:t>
            </a:r>
            <a:r>
              <a:rPr lang="en-US" dirty="0" smtClean="0"/>
              <a:t>10,700 square feet of pool </a:t>
            </a:r>
          </a:p>
          <a:p>
            <a:endParaRPr lang="en-US" dirty="0"/>
          </a:p>
        </p:txBody>
      </p:sp>
      <p:pic>
        <p:nvPicPr>
          <p:cNvPr id="5" name="Content Placeholder 5" descr="LOWER FLOOR PLA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981200"/>
            <a:ext cx="4528839" cy="39624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Mukilteo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Rosehill Community Center: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399"/>
            <a:ext cx="4038600" cy="3916525"/>
          </a:xfrm>
        </p:spPr>
        <p:txBody>
          <a:bodyPr>
            <a:normAutofit/>
          </a:bodyPr>
          <a:lstStyle/>
          <a:p>
            <a:r>
              <a:rPr lang="en-US" dirty="0" smtClean="0"/>
              <a:t>Rental for Special </a:t>
            </a:r>
            <a:r>
              <a:rPr lang="en-US" dirty="0" smtClean="0"/>
              <a:t>Events</a:t>
            </a:r>
          </a:p>
          <a:p>
            <a:r>
              <a:rPr lang="en-US" dirty="0" smtClean="0"/>
              <a:t>Accommodates </a:t>
            </a:r>
            <a:r>
              <a:rPr lang="en-US" dirty="0"/>
              <a:t>groups of 10 to </a:t>
            </a:r>
            <a:r>
              <a:rPr lang="en-US" dirty="0" smtClean="0"/>
              <a:t>450 </a:t>
            </a:r>
          </a:p>
          <a:p>
            <a:r>
              <a:rPr lang="en-US" dirty="0" smtClean="0"/>
              <a:t>Catering-ready kitchen </a:t>
            </a:r>
          </a:p>
          <a:p>
            <a:r>
              <a:rPr lang="en-US" dirty="0" smtClean="0"/>
              <a:t>Wi-Fi</a:t>
            </a:r>
            <a:r>
              <a:rPr lang="en-US" dirty="0"/>
              <a:t>, access to LCD </a:t>
            </a:r>
            <a:r>
              <a:rPr lang="en-US" dirty="0" smtClean="0"/>
              <a:t>projectors</a:t>
            </a:r>
          </a:p>
          <a:p>
            <a:r>
              <a:rPr lang="en-US" dirty="0" smtClean="0"/>
              <a:t>Microphones</a:t>
            </a:r>
            <a:r>
              <a:rPr lang="en-US" dirty="0"/>
              <a:t>, adjustable </a:t>
            </a:r>
            <a:r>
              <a:rPr lang="en-US" dirty="0" smtClean="0"/>
              <a:t>lighting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Rosehill Community Center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41910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3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Cheney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Wren Pierson Community Center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992724"/>
          </a:xfrm>
        </p:spPr>
        <p:txBody>
          <a:bodyPr/>
          <a:lstStyle/>
          <a:p>
            <a:pPr lvl="0"/>
            <a:r>
              <a:rPr lang="en-US" dirty="0" smtClean="0"/>
              <a:t>Used for: </a:t>
            </a:r>
            <a:endParaRPr lang="en-US" dirty="0" smtClean="0"/>
          </a:p>
          <a:p>
            <a:pPr lvl="1"/>
            <a:r>
              <a:rPr lang="en-US" dirty="0" smtClean="0"/>
              <a:t>Cheney </a:t>
            </a:r>
            <a:r>
              <a:rPr lang="en-US" dirty="0"/>
              <a:t>Food </a:t>
            </a:r>
            <a:r>
              <a:rPr lang="en-US" dirty="0" smtClean="0"/>
              <a:t>Bank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Clothing </a:t>
            </a:r>
            <a:r>
              <a:rPr lang="en-US" dirty="0" smtClean="0"/>
              <a:t>Exchange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Cheney Outreach </a:t>
            </a:r>
            <a:r>
              <a:rPr lang="en-US" dirty="0" smtClean="0"/>
              <a:t>Center </a:t>
            </a:r>
          </a:p>
          <a:p>
            <a:pPr lvl="1"/>
            <a:r>
              <a:rPr lang="en-US" dirty="0" smtClean="0"/>
              <a:t>EWU/Cheney </a:t>
            </a:r>
            <a:r>
              <a:rPr lang="en-US" dirty="0"/>
              <a:t>SCOPE. </a:t>
            </a:r>
            <a:endParaRPr lang="en-US" dirty="0" smtClean="0"/>
          </a:p>
          <a:p>
            <a:pPr lvl="1"/>
            <a:r>
              <a:rPr lang="en-US" dirty="0" smtClean="0"/>
              <a:t>Private rental </a:t>
            </a:r>
            <a:r>
              <a:rPr lang="en-US" dirty="0"/>
              <a:t>events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http://www.cityofcheney.org/corecode/uploads/subnav/uploaded_images/corecode_cheney/Wren%20525x177_303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4267200" cy="2243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541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5600" b="1" dirty="0" smtClean="0"/>
              <a:t>Fife Community Center</a:t>
            </a:r>
            <a:endParaRPr lang="en-US" sz="5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 smtClean="0"/>
              <a:t>Amenities</a:t>
            </a:r>
            <a:r>
              <a:rPr lang="en-US" b="1" dirty="0"/>
              <a:t>: </a:t>
            </a:r>
            <a:r>
              <a:rPr lang="en-US" dirty="0" smtClean="0"/>
              <a:t>Special Events </a:t>
            </a:r>
            <a:endParaRPr lang="en-US" dirty="0"/>
          </a:p>
          <a:p>
            <a:pPr lvl="0"/>
            <a:r>
              <a:rPr lang="en-US" dirty="0"/>
              <a:t>Banquet room that can be divided by solid partitions into three separate </a:t>
            </a:r>
            <a:r>
              <a:rPr lang="en-US" dirty="0" smtClean="0"/>
              <a:t>rooms, Kitchen with back </a:t>
            </a:r>
            <a:r>
              <a:rPr lang="en-US" dirty="0"/>
              <a:t>door </a:t>
            </a:r>
            <a:r>
              <a:rPr lang="en-US" dirty="0" smtClean="0"/>
              <a:t>access, rental equipment.</a:t>
            </a:r>
          </a:p>
          <a:p>
            <a:pPr lvl="0"/>
            <a:r>
              <a:rPr lang="en-US" dirty="0" smtClean="0"/>
              <a:t>City </a:t>
            </a:r>
            <a:r>
              <a:rPr lang="en-US" dirty="0"/>
              <a:t>uses center for public meetings, open  houses, city </a:t>
            </a:r>
            <a:r>
              <a:rPr lang="en-US" dirty="0" smtClean="0"/>
              <a:t>department meetings</a:t>
            </a:r>
            <a:r>
              <a:rPr lang="en-US" dirty="0"/>
              <a:t>, senior </a:t>
            </a:r>
            <a:r>
              <a:rPr lang="en-US" dirty="0" smtClean="0"/>
              <a:t>programs</a:t>
            </a:r>
            <a:endParaRPr lang="en-US" dirty="0"/>
          </a:p>
          <a:p>
            <a:r>
              <a:rPr lang="en-US" b="1" dirty="0" smtClean="0"/>
              <a:t>(</a:t>
            </a:r>
            <a:r>
              <a:rPr lang="en-US" dirty="0" smtClean="0"/>
              <a:t>Built </a:t>
            </a:r>
            <a:r>
              <a:rPr lang="en-US" dirty="0" smtClean="0"/>
              <a:t>in 1978)</a:t>
            </a:r>
            <a:endParaRPr lang="en-US" dirty="0"/>
          </a:p>
          <a:p>
            <a:r>
              <a:rPr lang="en-US" b="1" dirty="0" smtClean="0"/>
              <a:t>Square </a:t>
            </a:r>
            <a:r>
              <a:rPr lang="en-US" b="1" dirty="0"/>
              <a:t>Ft:</a:t>
            </a:r>
            <a:r>
              <a:rPr lang="en-US" dirty="0"/>
              <a:t> </a:t>
            </a:r>
            <a:r>
              <a:rPr lang="en-US" dirty="0" smtClean="0"/>
              <a:t>11,000</a:t>
            </a:r>
            <a:r>
              <a:rPr lang="en-US" dirty="0"/>
              <a:t>	</a:t>
            </a:r>
          </a:p>
        </p:txBody>
      </p:sp>
      <p:pic>
        <p:nvPicPr>
          <p:cNvPr id="6" name="irc_mi" descr="http://cityoffife.org/images/uploads/background_images/comcenter_thumb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4038600" cy="32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912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Lacey Community </a:t>
            </a:r>
            <a:r>
              <a:rPr lang="en-US" b="1" dirty="0"/>
              <a:t>Center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000" b="1" dirty="0" smtClean="0"/>
              <a:t> </a:t>
            </a:r>
            <a:r>
              <a:rPr lang="en-US" sz="2200" dirty="0" smtClean="0"/>
              <a:t>(</a:t>
            </a:r>
            <a:r>
              <a:rPr lang="en-US" sz="2200" dirty="0"/>
              <a:t>Constructed in 1996</a:t>
            </a:r>
            <a:r>
              <a:rPr lang="en-US" sz="2200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343400" cy="4678525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Special Events</a:t>
            </a:r>
            <a:r>
              <a:rPr lang="en-US" sz="1800" dirty="0" smtClean="0"/>
              <a:t> </a:t>
            </a:r>
          </a:p>
          <a:p>
            <a:pPr lvl="0"/>
            <a:r>
              <a:rPr lang="en-US" sz="2800" dirty="0" smtClean="0"/>
              <a:t>Rental </a:t>
            </a:r>
            <a:r>
              <a:rPr lang="en-US" sz="2800" dirty="0"/>
              <a:t>equipment available for every </a:t>
            </a:r>
            <a:r>
              <a:rPr lang="en-US" sz="2800" dirty="0" smtClean="0"/>
              <a:t>occasion </a:t>
            </a:r>
          </a:p>
          <a:p>
            <a:pPr lvl="0"/>
            <a:r>
              <a:rPr lang="en-US" sz="2800" dirty="0" smtClean="0"/>
              <a:t>Fully </a:t>
            </a:r>
            <a:r>
              <a:rPr lang="en-US" sz="2800" dirty="0"/>
              <a:t>stocked kitchen  </a:t>
            </a:r>
            <a:endParaRPr lang="en-US" sz="2800" dirty="0" smtClean="0"/>
          </a:p>
          <a:p>
            <a:pPr lvl="0"/>
            <a:endParaRPr lang="en-US" sz="2800" dirty="0" smtClean="0"/>
          </a:p>
          <a:p>
            <a:r>
              <a:rPr lang="en-US" sz="2800" b="1" dirty="0" smtClean="0"/>
              <a:t>Cost: </a:t>
            </a:r>
            <a:r>
              <a:rPr lang="en-US" sz="2800" dirty="0" smtClean="0"/>
              <a:t>$1.6 Million </a:t>
            </a:r>
          </a:p>
          <a:p>
            <a:pPr marL="393192" lvl="1" indent="0">
              <a:buNone/>
            </a:pPr>
            <a:r>
              <a:rPr lang="en-US" sz="1800" dirty="0"/>
              <a:t>(</a:t>
            </a:r>
            <a:r>
              <a:rPr lang="en-US" sz="1800" dirty="0" smtClean="0"/>
              <a:t>included </a:t>
            </a:r>
            <a:r>
              <a:rPr lang="en-US" sz="1800" dirty="0"/>
              <a:t>the parking lot and trail along the pond </a:t>
            </a:r>
            <a:r>
              <a:rPr lang="en-US" sz="1800" dirty="0" smtClean="0"/>
              <a:t>shoreline)</a:t>
            </a:r>
          </a:p>
          <a:p>
            <a:r>
              <a:rPr lang="en-US" b="1" dirty="0" smtClean="0"/>
              <a:t>Square </a:t>
            </a:r>
            <a:r>
              <a:rPr lang="en-US" b="1" dirty="0"/>
              <a:t>Ft: </a:t>
            </a:r>
            <a:r>
              <a:rPr lang="en-US" dirty="0"/>
              <a:t>9045  </a:t>
            </a:r>
          </a:p>
          <a:p>
            <a:pPr marL="393192" lvl="1" indent="0">
              <a:buNone/>
            </a:pPr>
            <a:endParaRPr lang="en-US" dirty="0" smtClean="0"/>
          </a:p>
          <a:p>
            <a:pPr marL="393192" lvl="1" indent="0">
              <a:buNone/>
            </a:pPr>
            <a:endParaRPr lang="en-US" sz="1600" dirty="0"/>
          </a:p>
        </p:txBody>
      </p:sp>
      <p:pic>
        <p:nvPicPr>
          <p:cNvPr id="5" name="Content Placeholder 4" descr="http://www.faithlutheranlacey.org/images/Edited/Faith%20Community%20Center%20-%201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41148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2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Yelm</a:t>
            </a:r>
            <a:r>
              <a:rPr lang="en-US" dirty="0"/>
              <a:t> </a:t>
            </a:r>
            <a:r>
              <a:rPr lang="en-US" b="1" dirty="0" smtClean="0"/>
              <a:t>Community </a:t>
            </a:r>
            <a:r>
              <a:rPr lang="en-US" b="1" dirty="0"/>
              <a:t>Center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000" dirty="0" smtClean="0"/>
              <a:t>(Under Construction </a:t>
            </a:r>
            <a:r>
              <a:rPr lang="en-US" sz="2200" dirty="0" smtClean="0"/>
              <a:t>2015)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752600"/>
            <a:ext cx="4572000" cy="460232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3,300 </a:t>
            </a:r>
            <a:r>
              <a:rPr lang="en-US" dirty="0"/>
              <a:t>square feet of multi-purpose space which will accommodate events of up to 250 </a:t>
            </a:r>
            <a:r>
              <a:rPr lang="en-US" dirty="0" smtClean="0"/>
              <a:t>people</a:t>
            </a:r>
          </a:p>
          <a:p>
            <a:pPr lvl="0"/>
            <a:r>
              <a:rPr lang="en-US" dirty="0" smtClean="0"/>
              <a:t>Full </a:t>
            </a:r>
            <a:r>
              <a:rPr lang="en-US" dirty="0"/>
              <a:t>commercial </a:t>
            </a:r>
            <a:r>
              <a:rPr lang="en-US" dirty="0" smtClean="0"/>
              <a:t>kitchen</a:t>
            </a:r>
          </a:p>
          <a:p>
            <a:pPr lvl="0"/>
            <a:r>
              <a:rPr lang="en-US" dirty="0" smtClean="0"/>
              <a:t>Pass </a:t>
            </a:r>
            <a:r>
              <a:rPr lang="en-US" dirty="0"/>
              <a:t>through into Yelm City </a:t>
            </a:r>
            <a:r>
              <a:rPr lang="en-US" dirty="0" smtClean="0"/>
              <a:t>Park </a:t>
            </a:r>
          </a:p>
          <a:p>
            <a:pPr lvl="0"/>
            <a:r>
              <a:rPr lang="en-US" dirty="0" smtClean="0"/>
              <a:t>Exterior restrooms </a:t>
            </a:r>
            <a:r>
              <a:rPr lang="en-US" dirty="0"/>
              <a:t>to serve general park users</a:t>
            </a:r>
            <a:r>
              <a:rPr lang="en-US" dirty="0" smtClean="0"/>
              <a:t>.</a:t>
            </a:r>
          </a:p>
          <a:p>
            <a:pPr lvl="0"/>
            <a:endParaRPr lang="en-US" dirty="0"/>
          </a:p>
          <a:p>
            <a:r>
              <a:rPr lang="en-US" sz="2400" b="1" dirty="0" smtClean="0"/>
              <a:t>Cost</a:t>
            </a:r>
            <a:r>
              <a:rPr lang="en-US" sz="2400" b="1" dirty="0"/>
              <a:t>: </a:t>
            </a:r>
            <a:r>
              <a:rPr lang="en-US" dirty="0" smtClean="0"/>
              <a:t>$</a:t>
            </a:r>
            <a:r>
              <a:rPr lang="en-US" dirty="0"/>
              <a:t>1,879,869 </a:t>
            </a:r>
            <a:endParaRPr lang="en-US" dirty="0" smtClean="0"/>
          </a:p>
          <a:p>
            <a:pPr marL="393192" lvl="1" indent="0">
              <a:buNone/>
            </a:pPr>
            <a:r>
              <a:rPr lang="en-US" sz="1900" dirty="0"/>
              <a:t>(bid from </a:t>
            </a:r>
            <a:r>
              <a:rPr lang="en-US" sz="1900" dirty="0" err="1"/>
              <a:t>Stetz</a:t>
            </a:r>
            <a:r>
              <a:rPr lang="en-US" sz="1900" dirty="0"/>
              <a:t> Construction) 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Square Ft: </a:t>
            </a:r>
            <a:r>
              <a:rPr lang="en-US" dirty="0" smtClean="0"/>
              <a:t>5000</a:t>
            </a:r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http://www.ci.yelm.wa.us/uploads/library/review/Comm07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4114800" cy="327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94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276599"/>
            <a:ext cx="9144000" cy="30783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http://</a:t>
            </a:r>
            <a:r>
              <a:rPr lang="en-US" sz="2400" dirty="0" smtClean="0"/>
              <a:t>www.libertylakewa.gov/391/2015-Community-Task-Force</a:t>
            </a:r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239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Othello Community Pool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Features:</a:t>
            </a:r>
            <a:r>
              <a:rPr lang="en-US" dirty="0" smtClean="0"/>
              <a:t> Leisure amenities: including a 2,800-square-foot leisure pool, lazy river and spray park that complement a traditional 25-yard outdoor pool.</a:t>
            </a:r>
          </a:p>
          <a:p>
            <a:r>
              <a:rPr lang="en-US" b="1" dirty="0" smtClean="0"/>
              <a:t>Cost:</a:t>
            </a:r>
            <a:r>
              <a:rPr lang="en-US" dirty="0" smtClean="0"/>
              <a:t> $2.6 million</a:t>
            </a:r>
          </a:p>
          <a:p>
            <a:r>
              <a:rPr lang="en-US" b="1" dirty="0" smtClean="0"/>
              <a:t>Aquatic space:</a:t>
            </a:r>
            <a:r>
              <a:rPr lang="en-US" dirty="0" smtClean="0"/>
              <a:t> 24,000 square feet</a:t>
            </a:r>
          </a:p>
          <a:p>
            <a:endParaRPr lang="en-US" dirty="0"/>
          </a:p>
        </p:txBody>
      </p:sp>
      <p:pic>
        <p:nvPicPr>
          <p:cNvPr id="7" name="Content Placeholder 6" descr="cid:image009.jpg@01D0A822.49045700"/>
          <p:cNvPicPr>
            <a:picLocks noGrp="1"/>
          </p:cNvPicPr>
          <p:nvPr>
            <p:ph sz="half" idx="1"/>
          </p:nvPr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57200" y="2199921"/>
            <a:ext cx="4038600" cy="387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Cannon Community Pool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Features: </a:t>
            </a:r>
            <a:r>
              <a:rPr lang="en-US" dirty="0" smtClean="0"/>
              <a:t>two water slides, play features with zero-depth entry and a 6-lane, 25-yard pool and new bathhouse. </a:t>
            </a:r>
          </a:p>
          <a:p>
            <a:r>
              <a:rPr lang="en-US" b="1" dirty="0" smtClean="0"/>
              <a:t>Cost: </a:t>
            </a:r>
            <a:r>
              <a:rPr lang="en-US" dirty="0" smtClean="0"/>
              <a:t>$3,339,400</a:t>
            </a:r>
          </a:p>
          <a:p>
            <a:r>
              <a:rPr lang="en-US" b="1" dirty="0" smtClean="0"/>
              <a:t>Aquatic Space: </a:t>
            </a:r>
            <a:r>
              <a:rPr lang="en-US" dirty="0" smtClean="0"/>
              <a:t>Approx. 25,000 sq. ft. of aquatic space (water &amp; deck area)</a:t>
            </a:r>
          </a:p>
          <a:p>
            <a:endParaRPr lang="en-US" dirty="0"/>
          </a:p>
        </p:txBody>
      </p:sp>
      <p:pic>
        <p:nvPicPr>
          <p:cNvPr id="6" name="Picture 5" descr="cid:image003.jpg@01D0A8E4.DBD9D380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" y="2057400"/>
            <a:ext cx="419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46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Comstock Community Pool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Features:  </a:t>
            </a:r>
            <a:r>
              <a:rPr lang="en-US" dirty="0" smtClean="0"/>
              <a:t>6 Lane 25 Yard Lap Pool, 4 lane 50 Meter Lap Lanes, Recreation Swim Area, Zero Depth Entry, Play Features</a:t>
            </a:r>
          </a:p>
          <a:p>
            <a:r>
              <a:rPr lang="en-US" b="1" dirty="0" smtClean="0"/>
              <a:t>Cost: </a:t>
            </a:r>
            <a:r>
              <a:rPr lang="en-US" dirty="0" smtClean="0"/>
              <a:t>$2,533,600</a:t>
            </a:r>
          </a:p>
          <a:p>
            <a:r>
              <a:rPr lang="en-US" b="1" dirty="0" smtClean="0"/>
              <a:t>Aquatic Space: </a:t>
            </a:r>
            <a:r>
              <a:rPr lang="en-US" dirty="0" smtClean="0"/>
              <a:t>Approx. 28,000 sq. ft. of aquatic space (water &amp; deck area)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6" name="Picture 5" descr="cid:image005.jpg@01D0A8E4.DBD9D380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" y="2057400"/>
            <a:ext cx="419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12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Shadle Community Pool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Features:</a:t>
            </a:r>
            <a:r>
              <a:rPr lang="en-US" dirty="0" smtClean="0"/>
              <a:t> 6 Lane 25 yard lap pool, recreation swim area, zero depth entry, play features and two water slides</a:t>
            </a:r>
          </a:p>
          <a:p>
            <a:r>
              <a:rPr lang="en-US" b="1" dirty="0" smtClean="0"/>
              <a:t>Cost: </a:t>
            </a:r>
            <a:r>
              <a:rPr lang="en-US" dirty="0" smtClean="0"/>
              <a:t>$3,306,900</a:t>
            </a:r>
          </a:p>
          <a:p>
            <a:r>
              <a:rPr lang="en-US" b="1" dirty="0" smtClean="0"/>
              <a:t>Aquatic Space: </a:t>
            </a:r>
            <a:r>
              <a:rPr lang="en-US" dirty="0" smtClean="0"/>
              <a:t>Approx. 22,000 sq. ft. of aquatic space (water &amp; deck area)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6" name="Picture 5" descr="cid:image009.jpg@01D0A8E4.DBD9D380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57200" y="1981200"/>
            <a:ext cx="419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51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Witter Community Pool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Features: </a:t>
            </a:r>
            <a:r>
              <a:rPr lang="en-US" dirty="0" smtClean="0"/>
              <a:t>50 meter competition pool, recreation pool, water slide, zero depth entry and birthday/meeting rooms</a:t>
            </a:r>
          </a:p>
          <a:p>
            <a:r>
              <a:rPr lang="en-US" dirty="0" smtClean="0"/>
              <a:t>New/partial remodel</a:t>
            </a:r>
          </a:p>
          <a:p>
            <a:r>
              <a:rPr lang="en-US" b="1" dirty="0" smtClean="0"/>
              <a:t>Cost: </a:t>
            </a:r>
            <a:r>
              <a:rPr lang="en-US" dirty="0" smtClean="0"/>
              <a:t>$3,699,800</a:t>
            </a:r>
          </a:p>
          <a:p>
            <a:r>
              <a:rPr lang="en-US" b="1" dirty="0" smtClean="0"/>
              <a:t>Aquatic Space: </a:t>
            </a:r>
            <a:r>
              <a:rPr lang="en-US" dirty="0" smtClean="0"/>
              <a:t>Approx. 32,000 sq. ft. of aquatic space (water &amp; deck area)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6" name="Picture 5" descr="cid:image011.jpg@01D0A8E4.DBD9D380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81000" y="1828800"/>
            <a:ext cx="426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24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Southside Aquatic Center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Features: </a:t>
            </a:r>
            <a:r>
              <a:rPr lang="en-US" dirty="0" smtClean="0"/>
              <a:t>Heated outdoor pool with waterslide, water cannons, playground &amp; concessions, open seasonally.</a:t>
            </a:r>
          </a:p>
          <a:p>
            <a:r>
              <a:rPr lang="en-US" b="1" dirty="0" smtClean="0"/>
              <a:t>Cost: </a:t>
            </a:r>
            <a:r>
              <a:rPr lang="en-US" dirty="0" smtClean="0"/>
              <a:t>$5,000,000</a:t>
            </a:r>
          </a:p>
          <a:p>
            <a:r>
              <a:rPr lang="en-US" b="1" dirty="0" smtClean="0"/>
              <a:t>Aquatic Space: </a:t>
            </a:r>
            <a:r>
              <a:rPr lang="en-US" dirty="0" smtClean="0"/>
              <a:t>Approx. 26,000 sq. ft. of aquatic space (water &amp; deck area)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5" name="Content Placeholder 4" descr="cid:image015.jpg@01D0A8E4.DBD9D380"/>
          <p:cNvPicPr>
            <a:picLocks noGrp="1"/>
          </p:cNvPicPr>
          <p:nvPr>
            <p:ph sz="half" idx="1"/>
          </p:nvPr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04800" y="19050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Ephrata Splash Zone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Features: </a:t>
            </a:r>
            <a:r>
              <a:rPr lang="en-US" dirty="0" smtClean="0"/>
              <a:t>zero depth beach area entry, 251 foot long slide, and competition pool, children's interactive play area, rope net climbing feature. </a:t>
            </a:r>
          </a:p>
          <a:p>
            <a:r>
              <a:rPr lang="en-US" b="1" dirty="0" smtClean="0"/>
              <a:t>Cost: </a:t>
            </a:r>
            <a:r>
              <a:rPr lang="en-US" dirty="0" smtClean="0"/>
              <a:t>$2,003,479</a:t>
            </a:r>
          </a:p>
          <a:p>
            <a:r>
              <a:rPr lang="en-US" b="1" dirty="0" smtClean="0"/>
              <a:t>Aquatic Space:</a:t>
            </a:r>
            <a:r>
              <a:rPr lang="en-US" dirty="0" smtClean="0"/>
              <a:t> 30,000 square feet (water &amp; deck area)</a:t>
            </a:r>
          </a:p>
          <a:p>
            <a:endParaRPr lang="en-US" dirty="0"/>
          </a:p>
        </p:txBody>
      </p:sp>
      <p:pic>
        <p:nvPicPr>
          <p:cNvPr id="5" name="Content Placeholder 4" descr="cid:image008.jpg@01D0A822.49045700"/>
          <p:cNvPicPr>
            <a:picLocks noGrp="1"/>
          </p:cNvPicPr>
          <p:nvPr>
            <p:ph sz="half" idx="1"/>
          </p:nvPr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04800" y="20574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City of Moab, Utah Recreation and Aquatics Center (indoor/outdoor)</a:t>
            </a:r>
            <a:endParaRPr lang="en-US" dirty="0"/>
          </a:p>
        </p:txBody>
      </p:sp>
      <p:pic>
        <p:nvPicPr>
          <p:cNvPr id="6" name="Content Placeholder 5" descr="MRACFloorPlan.jpg"/>
          <p:cNvPicPr>
            <a:picLocks noGrp="1"/>
          </p:cNvPicPr>
          <p:nvPr>
            <p:ph idx="1"/>
          </p:nvPr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52400" y="1981200"/>
            <a:ext cx="4419600" cy="441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id:image024.jpg@01D0A822.49045700"/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648200" y="1981200"/>
            <a:ext cx="411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1643</TotalTime>
  <Words>804</Words>
  <Application>Microsoft Office PowerPoint</Application>
  <PresentationFormat>On-screen Show (4:3)</PresentationFormat>
  <Paragraphs>114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Facility Comparables</vt:lpstr>
      <vt:lpstr>Othello Community Pool</vt:lpstr>
      <vt:lpstr>Cannon Community Pool</vt:lpstr>
      <vt:lpstr>Comstock Community Pool</vt:lpstr>
      <vt:lpstr>Shadle Community Pool</vt:lpstr>
      <vt:lpstr>Witter Community Pool</vt:lpstr>
      <vt:lpstr>Southside Aquatic Center </vt:lpstr>
      <vt:lpstr>Ephrata Splash Zone </vt:lpstr>
      <vt:lpstr>City of Moab, Utah Recreation and Aquatics Center (indoor/outdoor)</vt:lpstr>
      <vt:lpstr>City of Moab, Utah Recreation and Aquatics Center (indoor/outdoor)</vt:lpstr>
      <vt:lpstr>City of Moab, Utah Recreation and Aquatics Center (indoor/outdoor)</vt:lpstr>
      <vt:lpstr>Montgomery, OH City Pool </vt:lpstr>
      <vt:lpstr>Sammamish Community Center </vt:lpstr>
      <vt:lpstr>Mukilteo Rosehill Community Center:</vt:lpstr>
      <vt:lpstr>Cheney  Wren Pierson Community Center </vt:lpstr>
      <vt:lpstr>  Fife Community Center</vt:lpstr>
      <vt:lpstr> Lacey Community Center   (Constructed in 1996)</vt:lpstr>
      <vt:lpstr>Yelm Community Center  (Under Construction 2015)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Municipal Pool Facility</dc:title>
  <dc:creator>Amanda Tainio</dc:creator>
  <cp:lastModifiedBy>Patricia Prince</cp:lastModifiedBy>
  <cp:revision>318</cp:revision>
  <cp:lastPrinted>2015-02-17T22:17:12Z</cp:lastPrinted>
  <dcterms:created xsi:type="dcterms:W3CDTF">2015-02-11T18:22:06Z</dcterms:created>
  <dcterms:modified xsi:type="dcterms:W3CDTF">2015-06-17T23:33:10Z</dcterms:modified>
</cp:coreProperties>
</file>